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E5B85E-D3AD-4528-AF14-FDB171F67E69}" v="1038" dt="2022-05-18T20:25:29.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5/18/2022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04746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4961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36377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6717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8317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5/18/2022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34422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7883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461076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7859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28194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5/18/2022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61017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5/18/2022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80631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082616" y="1517904"/>
            <a:ext cx="4579288" cy="2796945"/>
          </a:xfrm>
        </p:spPr>
        <p:txBody>
          <a:bodyPr>
            <a:normAutofit/>
          </a:bodyPr>
          <a:lstStyle/>
          <a:p>
            <a:pPr algn="l"/>
            <a:r>
              <a:rPr lang="en-US" sz="3800">
                <a:cs typeface="Calibri Light"/>
              </a:rPr>
              <a:t>Bradley </a:t>
            </a:r>
            <a:r>
              <a:rPr lang="en-US" sz="3800" err="1">
                <a:cs typeface="Calibri Light"/>
              </a:rPr>
              <a:t>Tabbron</a:t>
            </a:r>
            <a:r>
              <a:rPr lang="en-US" sz="3800">
                <a:cs typeface="Calibri Light"/>
              </a:rPr>
              <a:t> (19063953) - Final Year Project Presentation Slides</a:t>
            </a:r>
            <a:endParaRPr lang="en-US" sz="3800"/>
          </a:p>
        </p:txBody>
      </p:sp>
      <p:sp>
        <p:nvSpPr>
          <p:cNvPr id="3" name="Subtitle 2"/>
          <p:cNvSpPr>
            <a:spLocks noGrp="1"/>
          </p:cNvSpPr>
          <p:nvPr>
            <p:ph type="subTitle" idx="1"/>
          </p:nvPr>
        </p:nvSpPr>
        <p:spPr>
          <a:xfrm>
            <a:off x="6082616" y="4570807"/>
            <a:ext cx="4579288" cy="942889"/>
          </a:xfrm>
        </p:spPr>
        <p:txBody>
          <a:bodyPr vert="horz" lIns="91440" tIns="45720" rIns="91440" bIns="45720" rtlCol="0">
            <a:normAutofit/>
          </a:bodyPr>
          <a:lstStyle/>
          <a:p>
            <a:pPr algn="l">
              <a:lnSpc>
                <a:spcPct val="95000"/>
              </a:lnSpc>
            </a:pPr>
            <a:r>
              <a:rPr lang="en-US" sz="1900">
                <a:cs typeface="Calibri"/>
              </a:rPr>
              <a:t>Enhancing The Image Quality Of An Automated Wrinkle Detector In Order To Improve The Accuracy Of Detection</a:t>
            </a:r>
          </a:p>
        </p:txBody>
      </p:sp>
      <p:pic>
        <p:nvPicPr>
          <p:cNvPr id="4" name="Picture 3">
            <a:extLst>
              <a:ext uri="{FF2B5EF4-FFF2-40B4-BE49-F238E27FC236}">
                <a16:creationId xmlns:a16="http://schemas.microsoft.com/office/drawing/2014/main" id="{7B916E0B-2B43-0E90-DB91-B131AA786C9C}"/>
              </a:ext>
            </a:extLst>
          </p:cNvPr>
          <p:cNvPicPr>
            <a:picLocks noChangeAspect="1"/>
          </p:cNvPicPr>
          <p:nvPr/>
        </p:nvPicPr>
        <p:blipFill rotWithShape="1">
          <a:blip r:embed="rId2"/>
          <a:srcRect r="134" b="-15"/>
          <a:stretch/>
        </p:blipFill>
        <p:spPr>
          <a:xfrm>
            <a:off x="20" y="758953"/>
            <a:ext cx="5327883" cy="533585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3FBF1-5517-4B02-A6FB-69F1EEC83626}"/>
              </a:ext>
            </a:extLst>
          </p:cNvPr>
          <p:cNvSpPr>
            <a:spLocks noGrp="1"/>
          </p:cNvSpPr>
          <p:nvPr>
            <p:ph type="title"/>
          </p:nvPr>
        </p:nvSpPr>
        <p:spPr>
          <a:xfrm>
            <a:off x="1517904" y="1517904"/>
            <a:ext cx="9144000" cy="2798064"/>
          </a:xfrm>
        </p:spPr>
        <p:txBody>
          <a:bodyPr vert="horz" lIns="91440" tIns="45720" rIns="91440" bIns="45720" rtlCol="0" anchor="ctr">
            <a:normAutofit/>
          </a:bodyPr>
          <a:lstStyle/>
          <a:p>
            <a:pPr algn="ctr"/>
            <a:r>
              <a:rPr lang="en-US" sz="6000"/>
              <a:t>Evaluations</a:t>
            </a:r>
          </a:p>
        </p:txBody>
      </p:sp>
    </p:spTree>
    <p:extLst>
      <p:ext uri="{BB962C8B-B14F-4D97-AF65-F5344CB8AC3E}">
        <p14:creationId xmlns:p14="http://schemas.microsoft.com/office/powerpoint/2010/main" val="213542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55B5583F-9936-4BDA-ACE1-E24A66B9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5" name="Rectangle 24">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indoor, person&#10;&#10;Description automatically generated">
            <a:extLst>
              <a:ext uri="{FF2B5EF4-FFF2-40B4-BE49-F238E27FC236}">
                <a16:creationId xmlns:a16="http://schemas.microsoft.com/office/drawing/2014/main" id="{8A00C652-3301-7A38-52E5-240654F7B980}"/>
              </a:ext>
            </a:extLst>
          </p:cNvPr>
          <p:cNvPicPr>
            <a:picLocks noChangeAspect="1"/>
          </p:cNvPicPr>
          <p:nvPr/>
        </p:nvPicPr>
        <p:blipFill>
          <a:blip r:embed="rId2"/>
          <a:stretch>
            <a:fillRect/>
          </a:stretch>
        </p:blipFill>
        <p:spPr>
          <a:xfrm>
            <a:off x="377586" y="492866"/>
            <a:ext cx="5560031" cy="5601785"/>
          </a:xfrm>
          <a:prstGeom prst="rect">
            <a:avLst/>
          </a:prstGeom>
        </p:spPr>
      </p:pic>
      <p:pic>
        <p:nvPicPr>
          <p:cNvPr id="5" name="Picture 5" descr="A picture containing indoor, person, smiling&#10;&#10;Description automatically generated">
            <a:extLst>
              <a:ext uri="{FF2B5EF4-FFF2-40B4-BE49-F238E27FC236}">
                <a16:creationId xmlns:a16="http://schemas.microsoft.com/office/drawing/2014/main" id="{E751A7CB-EC53-4B39-9F4E-A644728CACCF}"/>
              </a:ext>
            </a:extLst>
          </p:cNvPr>
          <p:cNvPicPr>
            <a:picLocks noChangeAspect="1"/>
          </p:cNvPicPr>
          <p:nvPr/>
        </p:nvPicPr>
        <p:blipFill>
          <a:blip r:embed="rId3"/>
          <a:stretch>
            <a:fillRect/>
          </a:stretch>
        </p:blipFill>
        <p:spPr>
          <a:xfrm>
            <a:off x="6091825" y="439456"/>
            <a:ext cx="5728568" cy="5655500"/>
          </a:xfrm>
          <a:prstGeom prst="rect">
            <a:avLst/>
          </a:prstGeom>
        </p:spPr>
      </p:pic>
    </p:spTree>
    <p:extLst>
      <p:ext uri="{BB962C8B-B14F-4D97-AF65-F5344CB8AC3E}">
        <p14:creationId xmlns:p14="http://schemas.microsoft.com/office/powerpoint/2010/main" val="179535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365FE-ECCD-FFFD-1533-3F4DD5B41E90}"/>
              </a:ext>
            </a:extLst>
          </p:cNvPr>
          <p:cNvSpPr>
            <a:spLocks noGrp="1"/>
          </p:cNvSpPr>
          <p:nvPr>
            <p:ph type="title"/>
          </p:nvPr>
        </p:nvSpPr>
        <p:spPr>
          <a:xfrm>
            <a:off x="1476151" y="1006425"/>
            <a:ext cx="9144000" cy="1994311"/>
          </a:xfrm>
        </p:spPr>
        <p:txBody>
          <a:bodyPr vert="horz" lIns="91440" tIns="45720" rIns="91440" bIns="45720" rtlCol="0" anchor="ctr">
            <a:normAutofit/>
          </a:bodyPr>
          <a:lstStyle/>
          <a:p>
            <a:pPr algn="ctr"/>
            <a:r>
              <a:rPr lang="en-US" sz="6000"/>
              <a:t>Conclusions</a:t>
            </a:r>
          </a:p>
        </p:txBody>
      </p:sp>
      <p:sp>
        <p:nvSpPr>
          <p:cNvPr id="3" name="Content Placeholder 2">
            <a:extLst>
              <a:ext uri="{FF2B5EF4-FFF2-40B4-BE49-F238E27FC236}">
                <a16:creationId xmlns:a16="http://schemas.microsoft.com/office/drawing/2014/main" id="{B9000A39-134F-2968-2746-20CB9BE78D81}"/>
              </a:ext>
            </a:extLst>
          </p:cNvPr>
          <p:cNvSpPr>
            <a:spLocks noGrp="1"/>
          </p:cNvSpPr>
          <p:nvPr>
            <p:ph idx="1"/>
          </p:nvPr>
        </p:nvSpPr>
        <p:spPr>
          <a:xfrm>
            <a:off x="1956315" y="2725724"/>
            <a:ext cx="8183671" cy="2833081"/>
          </a:xfrm>
        </p:spPr>
        <p:txBody>
          <a:bodyPr vert="horz" lIns="91440" tIns="45720" rIns="91440" bIns="45720" rtlCol="0" anchor="t">
            <a:normAutofit/>
          </a:bodyPr>
          <a:lstStyle/>
          <a:p>
            <a:pPr marL="0" indent="0" algn="ctr">
              <a:buNone/>
            </a:pPr>
            <a:r>
              <a:rPr lang="en-US" sz="2400" dirty="0"/>
              <a:t>It can be viewed in the comparisons on the previous slide that the upscaled image has a lot of finer, more detailed lines whereas the original image has broader, thicker lines. This is ideal because the less that an inpainting algorithm has to do, the more the image will end up looking like the person and the harder it is to tell that the image has been </a:t>
            </a:r>
            <a:r>
              <a:rPr lang="en-US" sz="2400" dirty="0" err="1"/>
              <a:t>inpainted</a:t>
            </a:r>
            <a:r>
              <a:rPr lang="en-US" sz="2400" dirty="0"/>
              <a:t>.</a:t>
            </a:r>
          </a:p>
        </p:txBody>
      </p:sp>
    </p:spTree>
    <p:extLst>
      <p:ext uri="{BB962C8B-B14F-4D97-AF65-F5344CB8AC3E}">
        <p14:creationId xmlns:p14="http://schemas.microsoft.com/office/powerpoint/2010/main" val="196186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D564-59D8-2962-8CFA-B0605FF7D531}"/>
              </a:ext>
            </a:extLst>
          </p:cNvPr>
          <p:cNvSpPr>
            <a:spLocks noGrp="1"/>
          </p:cNvSpPr>
          <p:nvPr>
            <p:ph type="title"/>
          </p:nvPr>
        </p:nvSpPr>
        <p:spPr/>
        <p:txBody>
          <a:bodyPr/>
          <a:lstStyle/>
          <a:p>
            <a:r>
              <a:rPr lang="en-US" dirty="0">
                <a:cs typeface="Aharoni"/>
              </a:rPr>
              <a:t>The Problem</a:t>
            </a:r>
            <a:endParaRPr lang="en-US" dirty="0"/>
          </a:p>
        </p:txBody>
      </p:sp>
      <p:sp>
        <p:nvSpPr>
          <p:cNvPr id="3" name="Content Placeholder 2">
            <a:extLst>
              <a:ext uri="{FF2B5EF4-FFF2-40B4-BE49-F238E27FC236}">
                <a16:creationId xmlns:a16="http://schemas.microsoft.com/office/drawing/2014/main" id="{7D0AEBCC-7661-FA0E-1108-62962389DF56}"/>
              </a:ext>
            </a:extLst>
          </p:cNvPr>
          <p:cNvSpPr>
            <a:spLocks noGrp="1"/>
          </p:cNvSpPr>
          <p:nvPr>
            <p:ph idx="1"/>
          </p:nvPr>
        </p:nvSpPr>
        <p:spPr/>
        <p:txBody>
          <a:bodyPr vert="horz" lIns="91440" tIns="45720" rIns="91440" bIns="45720" rtlCol="0" anchor="t">
            <a:normAutofit/>
          </a:bodyPr>
          <a:lstStyle/>
          <a:p>
            <a:r>
              <a:rPr lang="en-US" dirty="0"/>
              <a:t>So far, automated wrinkle detectors have used photos from datasets taken in controlled conditions, with specific lighting, face positions and image resolutions. Also, the results have been less accurate when using lower resolution images which somewhat limits the use of this kind of software.</a:t>
            </a:r>
          </a:p>
          <a:p>
            <a:endParaRPr lang="en-US" dirty="0"/>
          </a:p>
        </p:txBody>
      </p:sp>
    </p:spTree>
    <p:extLst>
      <p:ext uri="{BB962C8B-B14F-4D97-AF65-F5344CB8AC3E}">
        <p14:creationId xmlns:p14="http://schemas.microsoft.com/office/powerpoint/2010/main" val="1516466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36F26-B16E-0B78-8BCF-C910124FFC97}"/>
              </a:ext>
            </a:extLst>
          </p:cNvPr>
          <p:cNvSpPr>
            <a:spLocks noGrp="1"/>
          </p:cNvSpPr>
          <p:nvPr>
            <p:ph type="title"/>
          </p:nvPr>
        </p:nvSpPr>
        <p:spPr/>
        <p:txBody>
          <a:bodyPr/>
          <a:lstStyle/>
          <a:p>
            <a:r>
              <a:rPr lang="en-US" dirty="0">
                <a:cs typeface="Aharoni"/>
              </a:rPr>
              <a:t>The Proposed Solution</a:t>
            </a:r>
            <a:endParaRPr lang="en-US" dirty="0"/>
          </a:p>
        </p:txBody>
      </p:sp>
      <p:sp>
        <p:nvSpPr>
          <p:cNvPr id="3" name="Content Placeholder 2">
            <a:extLst>
              <a:ext uri="{FF2B5EF4-FFF2-40B4-BE49-F238E27FC236}">
                <a16:creationId xmlns:a16="http://schemas.microsoft.com/office/drawing/2014/main" id="{70B20EBD-EBE6-2F3B-C0A2-C9CB1C780423}"/>
              </a:ext>
            </a:extLst>
          </p:cNvPr>
          <p:cNvSpPr>
            <a:spLocks noGrp="1"/>
          </p:cNvSpPr>
          <p:nvPr>
            <p:ph idx="1"/>
          </p:nvPr>
        </p:nvSpPr>
        <p:spPr/>
        <p:txBody>
          <a:bodyPr vert="horz" lIns="91440" tIns="45720" rIns="91440" bIns="45720" rtlCol="0" anchor="t">
            <a:normAutofit/>
          </a:bodyPr>
          <a:lstStyle/>
          <a:p>
            <a:r>
              <a:rPr lang="en-US" dirty="0"/>
              <a:t>My proposed solution to this problem is to use image upscaling to enhance the resolution of the image before processing it in the automated wrinkle annotator which should see more accurate results with less skin being detected as wrinkles which is good as it is less work for an image inpainting algorithm to do.</a:t>
            </a:r>
          </a:p>
        </p:txBody>
      </p:sp>
    </p:spTree>
    <p:extLst>
      <p:ext uri="{BB962C8B-B14F-4D97-AF65-F5344CB8AC3E}">
        <p14:creationId xmlns:p14="http://schemas.microsoft.com/office/powerpoint/2010/main" val="295258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C4B5-D41D-6F09-A2AC-911DD30E57A5}"/>
              </a:ext>
            </a:extLst>
          </p:cNvPr>
          <p:cNvSpPr>
            <a:spLocks noGrp="1"/>
          </p:cNvSpPr>
          <p:nvPr>
            <p:ph type="title"/>
          </p:nvPr>
        </p:nvSpPr>
        <p:spPr/>
        <p:txBody>
          <a:bodyPr/>
          <a:lstStyle/>
          <a:p>
            <a:r>
              <a:rPr lang="en-US" dirty="0">
                <a:cs typeface="Aharoni"/>
              </a:rPr>
              <a:t>The Problem</a:t>
            </a:r>
          </a:p>
        </p:txBody>
      </p:sp>
      <p:sp>
        <p:nvSpPr>
          <p:cNvPr id="3" name="Content Placeholder 2">
            <a:extLst>
              <a:ext uri="{FF2B5EF4-FFF2-40B4-BE49-F238E27FC236}">
                <a16:creationId xmlns:a16="http://schemas.microsoft.com/office/drawing/2014/main" id="{4A9F09EF-A9F9-E4E5-EB74-5892AFBE94B9}"/>
              </a:ext>
            </a:extLst>
          </p:cNvPr>
          <p:cNvSpPr>
            <a:spLocks noGrp="1"/>
          </p:cNvSpPr>
          <p:nvPr>
            <p:ph idx="1"/>
          </p:nvPr>
        </p:nvSpPr>
        <p:spPr/>
        <p:txBody>
          <a:bodyPr vert="horz" lIns="91440" tIns="45720" rIns="91440" bIns="45720" rtlCol="0" anchor="t">
            <a:normAutofit/>
          </a:bodyPr>
          <a:lstStyle/>
          <a:p>
            <a:r>
              <a:rPr lang="en-US" dirty="0"/>
              <a:t>The current wrinkle annotator requires a binary mask which shows the skin that the wrinkle detector should consider when detecting. However, some datasets either don't have facemasks available or the facemasks are only available in fragments which is unsuitable for use</a:t>
            </a:r>
          </a:p>
        </p:txBody>
      </p:sp>
    </p:spTree>
    <p:extLst>
      <p:ext uri="{BB962C8B-B14F-4D97-AF65-F5344CB8AC3E}">
        <p14:creationId xmlns:p14="http://schemas.microsoft.com/office/powerpoint/2010/main" val="322875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3A9A-F452-57B8-2EC8-4443002BDED0}"/>
              </a:ext>
            </a:extLst>
          </p:cNvPr>
          <p:cNvSpPr>
            <a:spLocks noGrp="1"/>
          </p:cNvSpPr>
          <p:nvPr>
            <p:ph type="title"/>
          </p:nvPr>
        </p:nvSpPr>
        <p:spPr/>
        <p:txBody>
          <a:bodyPr/>
          <a:lstStyle/>
          <a:p>
            <a:r>
              <a:rPr lang="en-US" dirty="0">
                <a:cs typeface="Aharoni"/>
              </a:rPr>
              <a:t>The Solution</a:t>
            </a:r>
            <a:endParaRPr lang="en-US" dirty="0"/>
          </a:p>
        </p:txBody>
      </p:sp>
      <p:sp>
        <p:nvSpPr>
          <p:cNvPr id="3" name="Content Placeholder 2">
            <a:extLst>
              <a:ext uri="{FF2B5EF4-FFF2-40B4-BE49-F238E27FC236}">
                <a16:creationId xmlns:a16="http://schemas.microsoft.com/office/drawing/2014/main" id="{275724B8-0C5E-1770-B051-001893D8E08C}"/>
              </a:ext>
            </a:extLst>
          </p:cNvPr>
          <p:cNvSpPr>
            <a:spLocks noGrp="1"/>
          </p:cNvSpPr>
          <p:nvPr>
            <p:ph idx="1"/>
          </p:nvPr>
        </p:nvSpPr>
        <p:spPr/>
        <p:txBody>
          <a:bodyPr vert="horz" lIns="91440" tIns="45720" rIns="91440" bIns="45720" rtlCol="0" anchor="t">
            <a:normAutofit/>
          </a:bodyPr>
          <a:lstStyle/>
          <a:p>
            <a:r>
              <a:rPr lang="en-US" dirty="0"/>
              <a:t>The solution is to generate a mask by using fragments of the mask in order to make the images in a dataset able to used with the current automated wrinkle annotator.</a:t>
            </a:r>
          </a:p>
        </p:txBody>
      </p:sp>
    </p:spTree>
    <p:extLst>
      <p:ext uri="{BB962C8B-B14F-4D97-AF65-F5344CB8AC3E}">
        <p14:creationId xmlns:p14="http://schemas.microsoft.com/office/powerpoint/2010/main" val="920659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7B5C06-12CC-49EF-A907-08F1B132C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F37401D6-BDB1-48AE-A98F-2CD05E92E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7536F6-1E15-5D13-059E-0F242343D32D}"/>
              </a:ext>
            </a:extLst>
          </p:cNvPr>
          <p:cNvSpPr>
            <a:spLocks noGrp="1"/>
          </p:cNvSpPr>
          <p:nvPr>
            <p:ph type="title"/>
          </p:nvPr>
        </p:nvSpPr>
        <p:spPr>
          <a:xfrm>
            <a:off x="762000" y="1517904"/>
            <a:ext cx="9899904" cy="2796945"/>
          </a:xfrm>
        </p:spPr>
        <p:txBody>
          <a:bodyPr vert="horz" lIns="91440" tIns="45720" rIns="91440" bIns="45720" rtlCol="0" anchor="ctr">
            <a:normAutofit/>
          </a:bodyPr>
          <a:lstStyle/>
          <a:p>
            <a:r>
              <a:rPr lang="en-US" sz="6000"/>
              <a:t>The Design Flow Of My Project</a:t>
            </a:r>
          </a:p>
        </p:txBody>
      </p:sp>
    </p:spTree>
    <p:extLst>
      <p:ext uri="{BB962C8B-B14F-4D97-AF65-F5344CB8AC3E}">
        <p14:creationId xmlns:p14="http://schemas.microsoft.com/office/powerpoint/2010/main" val="154185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5CDAFE1-059B-49EF-8E73-47DED29BD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0C2019-9F6D-BC55-153A-EA76DD971885}"/>
              </a:ext>
            </a:extLst>
          </p:cNvPr>
          <p:cNvSpPr>
            <a:spLocks noGrp="1"/>
          </p:cNvSpPr>
          <p:nvPr>
            <p:ph type="title"/>
          </p:nvPr>
        </p:nvSpPr>
        <p:spPr>
          <a:xfrm>
            <a:off x="762000" y="891602"/>
            <a:ext cx="9899904" cy="1345115"/>
          </a:xfrm>
        </p:spPr>
        <p:txBody>
          <a:bodyPr>
            <a:normAutofit/>
          </a:bodyPr>
          <a:lstStyle/>
          <a:p>
            <a:r>
              <a:rPr lang="en-US" dirty="0">
                <a:cs typeface="Aharoni"/>
              </a:rPr>
              <a:t>1: Generate Masks From Images</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8285C0F5-7DDD-FE5E-C778-1FF782B896B6}"/>
              </a:ext>
            </a:extLst>
          </p:cNvPr>
          <p:cNvPicPr>
            <a:picLocks noGrp="1" noChangeAspect="1"/>
          </p:cNvPicPr>
          <p:nvPr>
            <p:ph idx="1"/>
          </p:nvPr>
        </p:nvPicPr>
        <p:blipFill rotWithShape="1">
          <a:blip r:embed="rId2"/>
          <a:srcRect l="53571" t="23411" r="19737" b="31986"/>
          <a:stretch/>
        </p:blipFill>
        <p:spPr>
          <a:xfrm>
            <a:off x="710113" y="1644551"/>
            <a:ext cx="4907027" cy="4588310"/>
          </a:xfrm>
        </p:spPr>
      </p:pic>
      <p:pic>
        <p:nvPicPr>
          <p:cNvPr id="5" name="Picture 5" descr="Graphical user interface, application, PowerPoint&#10;&#10;Description automatically generated">
            <a:extLst>
              <a:ext uri="{FF2B5EF4-FFF2-40B4-BE49-F238E27FC236}">
                <a16:creationId xmlns:a16="http://schemas.microsoft.com/office/drawing/2014/main" id="{36EC5DB6-2508-DB0E-B78B-3C8BC54532B3}"/>
              </a:ext>
            </a:extLst>
          </p:cNvPr>
          <p:cNvPicPr>
            <a:picLocks noChangeAspect="1"/>
          </p:cNvPicPr>
          <p:nvPr/>
        </p:nvPicPr>
        <p:blipFill rotWithShape="1">
          <a:blip r:embed="rId3"/>
          <a:srcRect l="36888" t="26840" r="37530" b="29335"/>
          <a:stretch/>
        </p:blipFill>
        <p:spPr>
          <a:xfrm>
            <a:off x="5778674" y="1715206"/>
            <a:ext cx="4789805" cy="4572278"/>
          </a:xfrm>
          <a:prstGeom prst="rect">
            <a:avLst/>
          </a:prstGeom>
        </p:spPr>
      </p:pic>
    </p:spTree>
    <p:extLst>
      <p:ext uri="{BB962C8B-B14F-4D97-AF65-F5344CB8AC3E}">
        <p14:creationId xmlns:p14="http://schemas.microsoft.com/office/powerpoint/2010/main" val="293644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5CDAFE1-059B-49EF-8E73-47DED29BD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A62D9D-E015-0C8E-B5AA-313A97B08485}"/>
              </a:ext>
            </a:extLst>
          </p:cNvPr>
          <p:cNvSpPr>
            <a:spLocks noGrp="1"/>
          </p:cNvSpPr>
          <p:nvPr>
            <p:ph type="title"/>
          </p:nvPr>
        </p:nvSpPr>
        <p:spPr>
          <a:xfrm>
            <a:off x="918575" y="870725"/>
            <a:ext cx="9899904" cy="1345115"/>
          </a:xfrm>
        </p:spPr>
        <p:txBody>
          <a:bodyPr>
            <a:normAutofit/>
          </a:bodyPr>
          <a:lstStyle/>
          <a:p>
            <a:r>
              <a:rPr lang="en-US" dirty="0">
                <a:cs typeface="Aharoni"/>
              </a:rPr>
              <a:t>2: Upscale The Images</a:t>
            </a:r>
            <a:endParaRPr lang="en-US" dirty="0"/>
          </a:p>
        </p:txBody>
      </p:sp>
      <p:pic>
        <p:nvPicPr>
          <p:cNvPr id="4" name="Picture 4">
            <a:extLst>
              <a:ext uri="{FF2B5EF4-FFF2-40B4-BE49-F238E27FC236}">
                <a16:creationId xmlns:a16="http://schemas.microsoft.com/office/drawing/2014/main" id="{F5B883E8-6C0C-7FEC-1EF8-D254E5831784}"/>
              </a:ext>
            </a:extLst>
          </p:cNvPr>
          <p:cNvPicPr>
            <a:picLocks noChangeAspect="1"/>
          </p:cNvPicPr>
          <p:nvPr/>
        </p:nvPicPr>
        <p:blipFill>
          <a:blip r:embed="rId2"/>
          <a:stretch>
            <a:fillRect/>
          </a:stretch>
        </p:blipFill>
        <p:spPr>
          <a:xfrm>
            <a:off x="634653" y="1944666"/>
            <a:ext cx="2039655" cy="2081408"/>
          </a:xfrm>
          <a:prstGeom prst="rect">
            <a:avLst/>
          </a:prstGeom>
        </p:spPr>
      </p:pic>
      <p:pic>
        <p:nvPicPr>
          <p:cNvPr id="5" name="Picture 5" descr="Background pattern&#10;&#10;Description automatically generated">
            <a:extLst>
              <a:ext uri="{FF2B5EF4-FFF2-40B4-BE49-F238E27FC236}">
                <a16:creationId xmlns:a16="http://schemas.microsoft.com/office/drawing/2014/main" id="{C712401D-3653-E76C-2B2E-261129BBBE1C}"/>
              </a:ext>
            </a:extLst>
          </p:cNvPr>
          <p:cNvPicPr>
            <a:picLocks noChangeAspect="1"/>
          </p:cNvPicPr>
          <p:nvPr/>
        </p:nvPicPr>
        <p:blipFill>
          <a:blip r:embed="rId3"/>
          <a:stretch>
            <a:fillRect/>
          </a:stretch>
        </p:blipFill>
        <p:spPr>
          <a:xfrm>
            <a:off x="3154470" y="1938402"/>
            <a:ext cx="2177442" cy="2156566"/>
          </a:xfrm>
          <a:prstGeom prst="rect">
            <a:avLst/>
          </a:prstGeom>
        </p:spPr>
      </p:pic>
      <p:pic>
        <p:nvPicPr>
          <p:cNvPr id="6" name="Picture 6" descr="A person wearing a hat&#10;&#10;Description automatically generated">
            <a:extLst>
              <a:ext uri="{FF2B5EF4-FFF2-40B4-BE49-F238E27FC236}">
                <a16:creationId xmlns:a16="http://schemas.microsoft.com/office/drawing/2014/main" id="{0CA9752B-3DC1-3DA8-0B33-3FD16B8EB7A8}"/>
              </a:ext>
            </a:extLst>
          </p:cNvPr>
          <p:cNvPicPr>
            <a:picLocks noChangeAspect="1"/>
          </p:cNvPicPr>
          <p:nvPr/>
        </p:nvPicPr>
        <p:blipFill>
          <a:blip r:embed="rId4"/>
          <a:stretch>
            <a:fillRect/>
          </a:stretch>
        </p:blipFill>
        <p:spPr>
          <a:xfrm>
            <a:off x="632565" y="4364275"/>
            <a:ext cx="2054270" cy="1970764"/>
          </a:xfrm>
          <a:prstGeom prst="rect">
            <a:avLst/>
          </a:prstGeom>
        </p:spPr>
      </p:pic>
      <p:pic>
        <p:nvPicPr>
          <p:cNvPr id="9" name="Picture 10">
            <a:extLst>
              <a:ext uri="{FF2B5EF4-FFF2-40B4-BE49-F238E27FC236}">
                <a16:creationId xmlns:a16="http://schemas.microsoft.com/office/drawing/2014/main" id="{43AE6BF0-DBFC-7E12-AF2F-9EFBA80574FB}"/>
              </a:ext>
            </a:extLst>
          </p:cNvPr>
          <p:cNvPicPr>
            <a:picLocks noChangeAspect="1"/>
          </p:cNvPicPr>
          <p:nvPr/>
        </p:nvPicPr>
        <p:blipFill>
          <a:blip r:embed="rId5"/>
          <a:stretch>
            <a:fillRect/>
          </a:stretch>
        </p:blipFill>
        <p:spPr>
          <a:xfrm>
            <a:off x="5716044" y="1932139"/>
            <a:ext cx="2169091" cy="2158652"/>
          </a:xfrm>
          <a:prstGeom prst="rect">
            <a:avLst/>
          </a:prstGeom>
        </p:spPr>
      </p:pic>
      <p:pic>
        <p:nvPicPr>
          <p:cNvPr id="11" name="Picture 12" descr="A picture containing electronics, tiled&#10;&#10;Description automatically generated">
            <a:extLst>
              <a:ext uri="{FF2B5EF4-FFF2-40B4-BE49-F238E27FC236}">
                <a16:creationId xmlns:a16="http://schemas.microsoft.com/office/drawing/2014/main" id="{DA0CC393-3730-2D59-C063-6A44AB8C3238}"/>
              </a:ext>
            </a:extLst>
          </p:cNvPr>
          <p:cNvPicPr>
            <a:picLocks noChangeAspect="1"/>
          </p:cNvPicPr>
          <p:nvPr/>
        </p:nvPicPr>
        <p:blipFill>
          <a:blip r:embed="rId6"/>
          <a:stretch>
            <a:fillRect/>
          </a:stretch>
        </p:blipFill>
        <p:spPr>
          <a:xfrm>
            <a:off x="3158647" y="4364277"/>
            <a:ext cx="2189967" cy="1970762"/>
          </a:xfrm>
          <a:prstGeom prst="rect">
            <a:avLst/>
          </a:prstGeom>
        </p:spPr>
      </p:pic>
      <p:pic>
        <p:nvPicPr>
          <p:cNvPr id="13" name="Picture 13">
            <a:extLst>
              <a:ext uri="{FF2B5EF4-FFF2-40B4-BE49-F238E27FC236}">
                <a16:creationId xmlns:a16="http://schemas.microsoft.com/office/drawing/2014/main" id="{65C76204-B108-295B-7681-A3F5281ABAD0}"/>
              </a:ext>
            </a:extLst>
          </p:cNvPr>
          <p:cNvPicPr>
            <a:picLocks noChangeAspect="1"/>
          </p:cNvPicPr>
          <p:nvPr/>
        </p:nvPicPr>
        <p:blipFill>
          <a:blip r:embed="rId7"/>
          <a:stretch>
            <a:fillRect/>
          </a:stretch>
        </p:blipFill>
        <p:spPr>
          <a:xfrm>
            <a:off x="5757797" y="4364276"/>
            <a:ext cx="2127337" cy="1970762"/>
          </a:xfrm>
          <a:prstGeom prst="rect">
            <a:avLst/>
          </a:prstGeom>
        </p:spPr>
      </p:pic>
      <p:pic>
        <p:nvPicPr>
          <p:cNvPr id="14" name="Picture 14">
            <a:extLst>
              <a:ext uri="{FF2B5EF4-FFF2-40B4-BE49-F238E27FC236}">
                <a16:creationId xmlns:a16="http://schemas.microsoft.com/office/drawing/2014/main" id="{21C86AA1-972C-A5C8-3800-41471C857C1F}"/>
              </a:ext>
            </a:extLst>
          </p:cNvPr>
          <p:cNvPicPr>
            <a:picLocks noChangeAspect="1"/>
          </p:cNvPicPr>
          <p:nvPr/>
        </p:nvPicPr>
        <p:blipFill>
          <a:blip r:embed="rId8"/>
          <a:stretch>
            <a:fillRect/>
          </a:stretch>
        </p:blipFill>
        <p:spPr>
          <a:xfrm>
            <a:off x="8419578" y="4364276"/>
            <a:ext cx="2075146" cy="1970763"/>
          </a:xfrm>
          <a:prstGeom prst="rect">
            <a:avLst/>
          </a:prstGeom>
        </p:spPr>
      </p:pic>
      <p:pic>
        <p:nvPicPr>
          <p:cNvPr id="16" name="Picture 16" descr="A picture containing text, blurry&#10;&#10;Description automatically generated">
            <a:extLst>
              <a:ext uri="{FF2B5EF4-FFF2-40B4-BE49-F238E27FC236}">
                <a16:creationId xmlns:a16="http://schemas.microsoft.com/office/drawing/2014/main" id="{7A6F3F8B-B8C7-BD0B-4E6A-32EC69D30334}"/>
              </a:ext>
            </a:extLst>
          </p:cNvPr>
          <p:cNvPicPr>
            <a:picLocks noChangeAspect="1"/>
          </p:cNvPicPr>
          <p:nvPr/>
        </p:nvPicPr>
        <p:blipFill>
          <a:blip r:embed="rId9"/>
          <a:stretch>
            <a:fillRect/>
          </a:stretch>
        </p:blipFill>
        <p:spPr>
          <a:xfrm>
            <a:off x="8367387" y="1963455"/>
            <a:ext cx="2054267" cy="2043830"/>
          </a:xfrm>
          <a:prstGeom prst="rect">
            <a:avLst/>
          </a:prstGeom>
        </p:spPr>
      </p:pic>
    </p:spTree>
    <p:extLst>
      <p:ext uri="{BB962C8B-B14F-4D97-AF65-F5344CB8AC3E}">
        <p14:creationId xmlns:p14="http://schemas.microsoft.com/office/powerpoint/2010/main" val="274633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5CDAFE1-059B-49EF-8E73-47DED29BD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6954FC9-EAE4-1E65-AF1D-FF080FE5D25D}"/>
              </a:ext>
            </a:extLst>
          </p:cNvPr>
          <p:cNvSpPr>
            <a:spLocks noGrp="1"/>
          </p:cNvSpPr>
          <p:nvPr>
            <p:ph type="title"/>
          </p:nvPr>
        </p:nvSpPr>
        <p:spPr>
          <a:xfrm>
            <a:off x="762000" y="933355"/>
            <a:ext cx="9899904" cy="1345115"/>
          </a:xfrm>
        </p:spPr>
        <p:txBody>
          <a:bodyPr>
            <a:normAutofit/>
          </a:bodyPr>
          <a:lstStyle/>
          <a:p>
            <a:r>
              <a:rPr lang="en-US" dirty="0">
                <a:cs typeface="Aharoni"/>
              </a:rPr>
              <a:t>3: Generate Wrinkles For Both Images</a:t>
            </a:r>
            <a:endParaRPr lang="en-US" dirty="0"/>
          </a:p>
        </p:txBody>
      </p:sp>
      <p:pic>
        <p:nvPicPr>
          <p:cNvPr id="5" name="Picture 5" descr="A picture containing person, lady, hairpiece&#10;&#10;Description automatically generated">
            <a:extLst>
              <a:ext uri="{FF2B5EF4-FFF2-40B4-BE49-F238E27FC236}">
                <a16:creationId xmlns:a16="http://schemas.microsoft.com/office/drawing/2014/main" id="{E13F0049-C7B3-4B84-7D07-A8F1FD8E8DD2}"/>
              </a:ext>
            </a:extLst>
          </p:cNvPr>
          <p:cNvPicPr>
            <a:picLocks noChangeAspect="1"/>
          </p:cNvPicPr>
          <p:nvPr/>
        </p:nvPicPr>
        <p:blipFill>
          <a:blip r:embed="rId2"/>
          <a:stretch>
            <a:fillRect/>
          </a:stretch>
        </p:blipFill>
        <p:spPr>
          <a:xfrm>
            <a:off x="914399" y="1556359"/>
            <a:ext cx="4131500" cy="4131500"/>
          </a:xfrm>
          <a:prstGeom prst="rect">
            <a:avLst/>
          </a:prstGeom>
        </p:spPr>
      </p:pic>
      <p:pic>
        <p:nvPicPr>
          <p:cNvPr id="6" name="Picture 6" descr="A picture containing person, person&#10;&#10;Description automatically generated">
            <a:extLst>
              <a:ext uri="{FF2B5EF4-FFF2-40B4-BE49-F238E27FC236}">
                <a16:creationId xmlns:a16="http://schemas.microsoft.com/office/drawing/2014/main" id="{CF7434DB-86A6-026D-4320-DF69892E7115}"/>
              </a:ext>
            </a:extLst>
          </p:cNvPr>
          <p:cNvPicPr>
            <a:picLocks noChangeAspect="1"/>
          </p:cNvPicPr>
          <p:nvPr/>
        </p:nvPicPr>
        <p:blipFill>
          <a:blip r:embed="rId3"/>
          <a:stretch>
            <a:fillRect/>
          </a:stretch>
        </p:blipFill>
        <p:spPr>
          <a:xfrm>
            <a:off x="5820428" y="1556359"/>
            <a:ext cx="4027118" cy="4037555"/>
          </a:xfrm>
          <a:prstGeom prst="rect">
            <a:avLst/>
          </a:prstGeom>
        </p:spPr>
      </p:pic>
      <p:sp>
        <p:nvSpPr>
          <p:cNvPr id="7" name="TextBox 6">
            <a:extLst>
              <a:ext uri="{FF2B5EF4-FFF2-40B4-BE49-F238E27FC236}">
                <a16:creationId xmlns:a16="http://schemas.microsoft.com/office/drawing/2014/main" id="{7B722035-19AC-731A-7D7A-6E5AF5F0D795}"/>
              </a:ext>
            </a:extLst>
          </p:cNvPr>
          <p:cNvSpPr txBox="1"/>
          <p:nvPr/>
        </p:nvSpPr>
        <p:spPr>
          <a:xfrm>
            <a:off x="1676400" y="596656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 Upscaling</a:t>
            </a:r>
          </a:p>
        </p:txBody>
      </p:sp>
      <p:sp>
        <p:nvSpPr>
          <p:cNvPr id="9" name="TextBox 8">
            <a:extLst>
              <a:ext uri="{FF2B5EF4-FFF2-40B4-BE49-F238E27FC236}">
                <a16:creationId xmlns:a16="http://schemas.microsoft.com/office/drawing/2014/main" id="{2144675A-0402-EF79-6764-0AA49D5B3014}"/>
              </a:ext>
            </a:extLst>
          </p:cNvPr>
          <p:cNvSpPr txBox="1"/>
          <p:nvPr/>
        </p:nvSpPr>
        <p:spPr>
          <a:xfrm>
            <a:off x="6662672" y="59111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With Upscaling</a:t>
            </a:r>
          </a:p>
        </p:txBody>
      </p:sp>
    </p:spTree>
    <p:extLst>
      <p:ext uri="{BB962C8B-B14F-4D97-AF65-F5344CB8AC3E}">
        <p14:creationId xmlns:p14="http://schemas.microsoft.com/office/powerpoint/2010/main" val="3756029416"/>
      </p:ext>
    </p:extLst>
  </p:cSld>
  <p:clrMapOvr>
    <a:masterClrMapping/>
  </p:clrMapOvr>
</p:sld>
</file>

<file path=ppt/theme/theme1.xml><?xml version="1.0" encoding="utf-8"?>
<a:theme xmlns:a="http://schemas.openxmlformats.org/drawingml/2006/main" name="PrismaticVTI">
  <a:themeElements>
    <a:clrScheme name="AnalogousFromRegularSeedRightStep">
      <a:dk1>
        <a:srgbClr val="000000"/>
      </a:dk1>
      <a:lt1>
        <a:srgbClr val="FFFFFF"/>
      </a:lt1>
      <a:dk2>
        <a:srgbClr val="1B2F2C"/>
      </a:dk2>
      <a:lt2>
        <a:srgbClr val="F1F0F3"/>
      </a:lt2>
      <a:accent1>
        <a:srgbClr val="96A940"/>
      </a:accent1>
      <a:accent2>
        <a:srgbClr val="69B038"/>
      </a:accent2>
      <a:accent3>
        <a:srgbClr val="45B646"/>
      </a:accent3>
      <a:accent4>
        <a:srgbClr val="39B36D"/>
      </a:accent4>
      <a:accent5>
        <a:srgbClr val="43B1A0"/>
      </a:accent5>
      <a:accent6>
        <a:srgbClr val="3993B3"/>
      </a:accent6>
      <a:hlink>
        <a:srgbClr val="7967CC"/>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PrismaticVTI</vt:lpstr>
      <vt:lpstr>Bradley Tabbron (19063953) - Final Year Project Presentation Slides</vt:lpstr>
      <vt:lpstr>The Problem</vt:lpstr>
      <vt:lpstr>The Proposed Solution</vt:lpstr>
      <vt:lpstr>The Problem</vt:lpstr>
      <vt:lpstr>The Solution</vt:lpstr>
      <vt:lpstr>The Design Flow Of My Project</vt:lpstr>
      <vt:lpstr>1: Generate Masks From Images</vt:lpstr>
      <vt:lpstr>2: Upscale The Images</vt:lpstr>
      <vt:lpstr>3: Generate Wrinkles For Both Images</vt:lpstr>
      <vt:lpstr>Evaluations</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294</cp:revision>
  <dcterms:created xsi:type="dcterms:W3CDTF">2022-05-18T16:26:08Z</dcterms:created>
  <dcterms:modified xsi:type="dcterms:W3CDTF">2022-05-18T20:25:47Z</dcterms:modified>
</cp:coreProperties>
</file>